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9" r:id="rId4"/>
    <p:sldId id="258" r:id="rId5"/>
    <p:sldId id="260" r:id="rId6"/>
    <p:sldId id="261" r:id="rId7"/>
    <p:sldId id="262" r:id="rId8"/>
    <p:sldId id="273" r:id="rId9"/>
    <p:sldId id="264" r:id="rId10"/>
    <p:sldId id="274" r:id="rId11"/>
    <p:sldId id="27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784C38"/>
    <a:srgbClr val="86543E"/>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132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9126C96-4B28-4EAA-9DF5-50E1EBE2FB0A}"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22318418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26C96-4B28-4EAA-9DF5-50E1EBE2FB0A}"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420743501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26C96-4B28-4EAA-9DF5-50E1EBE2FB0A}"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125403160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126C96-4B28-4EAA-9DF5-50E1EBE2FB0A}"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114253842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26C96-4B28-4EAA-9DF5-50E1EBE2FB0A}"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146927075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9126C96-4B28-4EAA-9DF5-50E1EBE2FB0A}"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379087237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9126C96-4B28-4EAA-9DF5-50E1EBE2FB0A}" type="datetimeFigureOut">
              <a:rPr lang="en-US" smtClean="0"/>
              <a:t>11/10/2015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383774101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126C96-4B28-4EAA-9DF5-50E1EBE2FB0A}" type="datetimeFigureOut">
              <a:rPr lang="en-US" smtClean="0"/>
              <a:t>11/10/2015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384542852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26C96-4B28-4EAA-9DF5-50E1EBE2FB0A}" type="datetimeFigureOut">
              <a:rPr lang="en-US" smtClean="0"/>
              <a:t>11/10/2015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44826274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26C96-4B28-4EAA-9DF5-50E1EBE2FB0A}"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27267412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26C96-4B28-4EAA-9DF5-50E1EBE2FB0A}"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0E1CE9-BF06-41DB-8C4C-4C30CB21C461}" type="slidenum">
              <a:rPr lang="en-US" smtClean="0"/>
              <a:t>‹#›</a:t>
            </a:fld>
            <a:endParaRPr lang="en-US"/>
          </a:p>
        </p:txBody>
      </p:sp>
    </p:spTree>
    <p:extLst>
      <p:ext uri="{BB962C8B-B14F-4D97-AF65-F5344CB8AC3E}">
        <p14:creationId xmlns:p14="http://schemas.microsoft.com/office/powerpoint/2010/main" val="67488306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33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26C96-4B28-4EAA-9DF5-50E1EBE2FB0A}" type="datetimeFigureOut">
              <a:rPr lang="en-US" smtClean="0"/>
              <a:t>11/10/2015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E1CE9-BF06-41DB-8C4C-4C30CB21C461}" type="slidenum">
              <a:rPr lang="en-US" smtClean="0"/>
              <a:t>‹#›</a:t>
            </a:fld>
            <a:endParaRPr lang="en-US"/>
          </a:p>
        </p:txBody>
      </p:sp>
    </p:spTree>
    <p:extLst>
      <p:ext uri="{BB962C8B-B14F-4D97-AF65-F5344CB8AC3E}">
        <p14:creationId xmlns:p14="http://schemas.microsoft.com/office/powerpoint/2010/main" val="1448493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8640"/>
            <a:ext cx="9144000" cy="6309360"/>
          </a:xfrm>
          <a:prstGeom prst="rect">
            <a:avLst/>
          </a:prstGeom>
        </p:spPr>
      </p:pic>
      <p:sp>
        <p:nvSpPr>
          <p:cNvPr id="2" name="TextBox 1"/>
          <p:cNvSpPr txBox="1"/>
          <p:nvPr/>
        </p:nvSpPr>
        <p:spPr>
          <a:xfrm>
            <a:off x="0" y="0"/>
            <a:ext cx="9144000" cy="584775"/>
          </a:xfrm>
          <a:prstGeom prst="rect">
            <a:avLst/>
          </a:prstGeom>
          <a:noFill/>
        </p:spPr>
        <p:txBody>
          <a:bodyPr wrap="square" rtlCol="0">
            <a:spAutoFit/>
          </a:bodyPr>
          <a:lstStyle/>
          <a:p>
            <a:pPr algn="ctr"/>
            <a:r>
              <a:rPr lang="en-US" sz="3200" b="1" dirty="0" smtClean="0">
                <a:solidFill>
                  <a:srgbClr val="FFFF00"/>
                </a:solidFill>
              </a:rPr>
              <a:t>The Cause and Effect of Thankfulness</a:t>
            </a:r>
          </a:p>
        </p:txBody>
      </p:sp>
      <p:sp>
        <p:nvSpPr>
          <p:cNvPr id="4" name="TextBox 3"/>
          <p:cNvSpPr txBox="1"/>
          <p:nvPr/>
        </p:nvSpPr>
        <p:spPr>
          <a:xfrm>
            <a:off x="0" y="6457890"/>
            <a:ext cx="9144000" cy="400110"/>
          </a:xfrm>
          <a:prstGeom prst="rect">
            <a:avLst/>
          </a:prstGeom>
          <a:noFill/>
        </p:spPr>
        <p:txBody>
          <a:bodyPr wrap="square" rtlCol="0">
            <a:spAutoFit/>
          </a:bodyPr>
          <a:lstStyle/>
          <a:p>
            <a:pPr algn="ctr"/>
            <a:r>
              <a:rPr lang="en-US" sz="2000" b="1" dirty="0" smtClean="0"/>
              <a:t>John James Audubon; wikiart.org</a:t>
            </a:r>
          </a:p>
        </p:txBody>
      </p:sp>
    </p:spTree>
    <p:extLst>
      <p:ext uri="{BB962C8B-B14F-4D97-AF65-F5344CB8AC3E}">
        <p14:creationId xmlns:p14="http://schemas.microsoft.com/office/powerpoint/2010/main" val="197209233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01862"/>
          </a:xfrm>
          <a:prstGeom prst="rect">
            <a:avLst/>
          </a:prstGeom>
          <a:noFill/>
        </p:spPr>
        <p:txBody>
          <a:bodyPr wrap="square" rtlCol="0">
            <a:spAutoFit/>
          </a:bodyPr>
          <a:lstStyle/>
          <a:p>
            <a:pPr lvl="0"/>
            <a:r>
              <a:rPr lang="en-US" sz="3200" b="1" i="1" dirty="0">
                <a:solidFill>
                  <a:schemeClr val="accent6">
                    <a:lumMod val="60000"/>
                    <a:lumOff val="40000"/>
                  </a:schemeClr>
                </a:solidFill>
              </a:rPr>
              <a:t>The Gospel Promise leads to Hope</a:t>
            </a:r>
          </a:p>
          <a:p>
            <a:pPr lvl="0"/>
            <a:endParaRPr lang="en-US" sz="2000" dirty="0">
              <a:solidFill>
                <a:schemeClr val="bg1"/>
              </a:solidFill>
            </a:endParaRPr>
          </a:p>
          <a:p>
            <a:pPr lvl="0"/>
            <a:r>
              <a:rPr lang="en-US" sz="3200" dirty="0" smtClean="0">
                <a:solidFill>
                  <a:schemeClr val="bg1"/>
                </a:solidFill>
              </a:rPr>
              <a:t>Romans </a:t>
            </a:r>
            <a:r>
              <a:rPr lang="en-US" sz="3200" dirty="0">
                <a:solidFill>
                  <a:schemeClr val="bg1"/>
                </a:solidFill>
              </a:rPr>
              <a:t>5.1-6 NET:  Therefore, since </a:t>
            </a:r>
            <a:r>
              <a:rPr lang="en-US" sz="3200" u="sng" dirty="0">
                <a:solidFill>
                  <a:srgbClr val="FFFF00"/>
                </a:solidFill>
              </a:rPr>
              <a:t>we have been declared righteous by faith, we have peace with God through our Lord Jesus Christ, through whom we have also obtained access by faith into this grace in which we stand</a:t>
            </a:r>
            <a:r>
              <a:rPr lang="en-US" sz="3200" dirty="0">
                <a:solidFill>
                  <a:schemeClr val="bg1"/>
                </a:solidFill>
              </a:rPr>
              <a:t>, and we rejoice in the hope of God's glory.  Not only this, but we also rejoice in sufferings, knowing that suffering produces endurance, and endurance, character, and character, hope.  And hope does not disappoint, because </a:t>
            </a:r>
            <a:r>
              <a:rPr lang="en-US" sz="3200" u="sng" dirty="0">
                <a:solidFill>
                  <a:srgbClr val="FFFF00"/>
                </a:solidFill>
              </a:rPr>
              <a:t>the love of God has been poured out in our hearts through the Holy Spirit who was given to us</a:t>
            </a:r>
            <a:r>
              <a:rPr lang="en-US" sz="3200" dirty="0">
                <a:solidFill>
                  <a:schemeClr val="bg1"/>
                </a:solidFill>
              </a:rPr>
              <a:t>.  For while we were still helpless, at the right time Christ died for the ungodly.</a:t>
            </a:r>
          </a:p>
        </p:txBody>
      </p:sp>
    </p:spTree>
    <p:extLst>
      <p:ext uri="{BB962C8B-B14F-4D97-AF65-F5344CB8AC3E}">
        <p14:creationId xmlns:p14="http://schemas.microsoft.com/office/powerpoint/2010/main" val="135373362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01862"/>
          </a:xfrm>
          <a:prstGeom prst="rect">
            <a:avLst/>
          </a:prstGeom>
          <a:noFill/>
        </p:spPr>
        <p:txBody>
          <a:bodyPr wrap="square" rtlCol="0">
            <a:spAutoFit/>
          </a:bodyPr>
          <a:lstStyle/>
          <a:p>
            <a:pPr lvl="0"/>
            <a:r>
              <a:rPr lang="en-US" sz="3200" b="1" i="1" dirty="0">
                <a:solidFill>
                  <a:schemeClr val="accent6">
                    <a:lumMod val="60000"/>
                    <a:lumOff val="40000"/>
                  </a:schemeClr>
                </a:solidFill>
              </a:rPr>
              <a:t>The Gospel Promise leads to Hope</a:t>
            </a:r>
          </a:p>
          <a:p>
            <a:pPr lvl="0"/>
            <a:endParaRPr lang="en-US" sz="2000" dirty="0">
              <a:solidFill>
                <a:schemeClr val="bg1"/>
              </a:solidFill>
            </a:endParaRPr>
          </a:p>
          <a:p>
            <a:pPr lvl="0"/>
            <a:r>
              <a:rPr lang="en-US" sz="3200" dirty="0" smtClean="0">
                <a:solidFill>
                  <a:schemeClr val="bg1"/>
                </a:solidFill>
              </a:rPr>
              <a:t>Romans </a:t>
            </a:r>
            <a:r>
              <a:rPr lang="en-US" sz="3200" dirty="0">
                <a:solidFill>
                  <a:schemeClr val="bg1"/>
                </a:solidFill>
              </a:rPr>
              <a:t>5.1-6 NET:  Therefore, since we have been declared righteous by faith, we have peace with God through our Lord Jesus Christ, through whom we have also obtained access by faith into this grace in which we stand, and </a:t>
            </a:r>
            <a:r>
              <a:rPr lang="en-US" sz="3200" u="sng" dirty="0">
                <a:solidFill>
                  <a:srgbClr val="FFFF00"/>
                </a:solidFill>
              </a:rPr>
              <a:t>we rejoice in the hope of God's glory</a:t>
            </a:r>
            <a:r>
              <a:rPr lang="en-US" sz="3200" dirty="0">
                <a:solidFill>
                  <a:schemeClr val="bg1"/>
                </a:solidFill>
              </a:rPr>
              <a:t>.  Not only this, but </a:t>
            </a:r>
            <a:r>
              <a:rPr lang="en-US" sz="3200" u="sng" dirty="0">
                <a:solidFill>
                  <a:srgbClr val="FFFF00"/>
                </a:solidFill>
              </a:rPr>
              <a:t>we also rejoice in sufferings, knowing that suffering produces endurance, and endurance, character, and character, hope.  And hope does not disappoint</a:t>
            </a:r>
            <a:r>
              <a:rPr lang="en-US" sz="3200" dirty="0">
                <a:solidFill>
                  <a:schemeClr val="bg1"/>
                </a:solidFill>
              </a:rPr>
              <a:t>, because the love of God has been poured out in our hearts through the Holy Spirit who was given to us.  For while we were still helpless, at the right time Christ died for the ungodly.</a:t>
            </a:r>
          </a:p>
        </p:txBody>
      </p:sp>
    </p:spTree>
    <p:extLst>
      <p:ext uri="{BB962C8B-B14F-4D97-AF65-F5344CB8AC3E}">
        <p14:creationId xmlns:p14="http://schemas.microsoft.com/office/powerpoint/2010/main" val="48894258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38739"/>
            <a:ext cx="9144000" cy="4524315"/>
          </a:xfrm>
          <a:prstGeom prst="rect">
            <a:avLst/>
          </a:prstGeom>
          <a:noFill/>
        </p:spPr>
        <p:txBody>
          <a:bodyPr wrap="square" rtlCol="0">
            <a:spAutoFit/>
          </a:bodyPr>
          <a:lstStyle/>
          <a:p>
            <a:r>
              <a:rPr lang="en-US" sz="3200" b="1" i="1" dirty="0">
                <a:solidFill>
                  <a:schemeClr val="accent6">
                    <a:lumMod val="60000"/>
                    <a:lumOff val="40000"/>
                  </a:schemeClr>
                </a:solidFill>
              </a:rPr>
              <a:t>We can be </a:t>
            </a:r>
            <a:r>
              <a:rPr lang="en-US" sz="3200" b="1" i="1" cap="small" dirty="0" smtClean="0">
                <a:solidFill>
                  <a:schemeClr val="accent6">
                    <a:lumMod val="60000"/>
                    <a:lumOff val="40000"/>
                  </a:schemeClr>
                </a:solidFill>
              </a:rPr>
              <a:t>thankful</a:t>
            </a:r>
            <a:r>
              <a:rPr lang="en-US" sz="3200" b="1" i="1" dirty="0" smtClean="0">
                <a:solidFill>
                  <a:schemeClr val="accent6">
                    <a:lumMod val="60000"/>
                    <a:lumOff val="40000"/>
                  </a:schemeClr>
                </a:solidFill>
              </a:rPr>
              <a:t> </a:t>
            </a:r>
            <a:r>
              <a:rPr lang="en-US" sz="3200" b="1" i="1" dirty="0">
                <a:solidFill>
                  <a:schemeClr val="accent6">
                    <a:lumMod val="60000"/>
                    <a:lumOff val="40000"/>
                  </a:schemeClr>
                </a:solidFill>
              </a:rPr>
              <a:t>and have </a:t>
            </a:r>
            <a:r>
              <a:rPr lang="en-US" sz="3200" b="1" i="1" cap="small" dirty="0" smtClean="0">
                <a:solidFill>
                  <a:schemeClr val="accent6">
                    <a:lumMod val="60000"/>
                    <a:lumOff val="40000"/>
                  </a:schemeClr>
                </a:solidFill>
              </a:rPr>
              <a:t>peace</a:t>
            </a:r>
            <a:r>
              <a:rPr lang="en-US" sz="3200" b="1" i="1" dirty="0" smtClean="0">
                <a:solidFill>
                  <a:schemeClr val="accent6">
                    <a:lumMod val="60000"/>
                    <a:lumOff val="40000"/>
                  </a:schemeClr>
                </a:solidFill>
              </a:rPr>
              <a:t> </a:t>
            </a:r>
          </a:p>
          <a:p>
            <a:r>
              <a:rPr lang="en-US" sz="3200" b="1" i="1" dirty="0">
                <a:solidFill>
                  <a:schemeClr val="accent6">
                    <a:lumMod val="60000"/>
                    <a:lumOff val="40000"/>
                  </a:schemeClr>
                </a:solidFill>
              </a:rPr>
              <a:t>	</a:t>
            </a:r>
            <a:r>
              <a:rPr lang="en-US" sz="3200" b="1" i="1" dirty="0" smtClean="0">
                <a:solidFill>
                  <a:schemeClr val="accent6">
                    <a:lumMod val="60000"/>
                    <a:lumOff val="40000"/>
                  </a:schemeClr>
                </a:solidFill>
              </a:rPr>
              <a:t>		because </a:t>
            </a:r>
            <a:r>
              <a:rPr lang="en-US" sz="3200" b="1" i="1" dirty="0">
                <a:solidFill>
                  <a:schemeClr val="accent6">
                    <a:lumMod val="60000"/>
                    <a:lumOff val="40000"/>
                  </a:schemeClr>
                </a:solidFill>
              </a:rPr>
              <a:t>we have </a:t>
            </a:r>
            <a:r>
              <a:rPr lang="en-US" sz="3200" b="1" i="1" cap="small" dirty="0" smtClean="0">
                <a:solidFill>
                  <a:schemeClr val="accent6">
                    <a:lumMod val="60000"/>
                    <a:lumOff val="40000"/>
                  </a:schemeClr>
                </a:solidFill>
              </a:rPr>
              <a:t>hope</a:t>
            </a:r>
            <a:r>
              <a:rPr lang="en-US" sz="3200" b="1" i="1" dirty="0" smtClean="0">
                <a:solidFill>
                  <a:schemeClr val="accent6">
                    <a:lumMod val="60000"/>
                    <a:lumOff val="40000"/>
                  </a:schemeClr>
                </a:solidFill>
              </a:rPr>
              <a:t> </a:t>
            </a:r>
            <a:r>
              <a:rPr lang="en-US" sz="3200" b="1" i="1" dirty="0">
                <a:solidFill>
                  <a:schemeClr val="accent6">
                    <a:lumMod val="60000"/>
                    <a:lumOff val="40000"/>
                  </a:schemeClr>
                </a:solidFill>
              </a:rPr>
              <a:t>for </a:t>
            </a:r>
            <a:r>
              <a:rPr lang="en-US" sz="3200" b="1" i="1" cap="small" dirty="0" smtClean="0">
                <a:solidFill>
                  <a:schemeClr val="accent6">
                    <a:lumMod val="60000"/>
                    <a:lumOff val="40000"/>
                  </a:schemeClr>
                </a:solidFill>
              </a:rPr>
              <a:t>salvation</a:t>
            </a:r>
          </a:p>
          <a:p>
            <a:endParaRPr lang="en-US" sz="3200" dirty="0" smtClean="0">
              <a:solidFill>
                <a:schemeClr val="bg1"/>
              </a:solidFill>
            </a:endParaRPr>
          </a:p>
          <a:p>
            <a:pPr lvl="0"/>
            <a:r>
              <a:rPr lang="en-US" sz="3200" dirty="0" smtClean="0">
                <a:solidFill>
                  <a:schemeClr val="bg1"/>
                </a:solidFill>
              </a:rPr>
              <a:t>Colossians </a:t>
            </a:r>
            <a:r>
              <a:rPr lang="en-US" sz="3200" dirty="0">
                <a:solidFill>
                  <a:schemeClr val="bg1"/>
                </a:solidFill>
              </a:rPr>
              <a:t>2.6-7 NET:  </a:t>
            </a:r>
          </a:p>
          <a:p>
            <a:pPr lvl="0"/>
            <a:endParaRPr lang="en-US" sz="3200" dirty="0">
              <a:solidFill>
                <a:schemeClr val="bg1"/>
              </a:solidFill>
            </a:endParaRPr>
          </a:p>
          <a:p>
            <a:pPr lvl="0"/>
            <a:r>
              <a:rPr lang="en-US" sz="3200" dirty="0">
                <a:solidFill>
                  <a:schemeClr val="bg1"/>
                </a:solidFill>
              </a:rPr>
              <a:t>Therefore, just as you received Christ Jesus as Lord, continue to live your lives in him, rooted and built up in him and firm in your faith just as you were taught, and overflowing with thankfulness.</a:t>
            </a:r>
          </a:p>
        </p:txBody>
      </p:sp>
    </p:spTree>
    <p:extLst>
      <p:ext uri="{BB962C8B-B14F-4D97-AF65-F5344CB8AC3E}">
        <p14:creationId xmlns:p14="http://schemas.microsoft.com/office/powerpoint/2010/main" val="352486518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81894"/>
            <a:ext cx="9144000" cy="615553"/>
          </a:xfrm>
          <a:prstGeom prst="rect">
            <a:avLst/>
          </a:prstGeom>
          <a:noFill/>
        </p:spPr>
        <p:txBody>
          <a:bodyPr wrap="square" rtlCol="0">
            <a:spAutoFit/>
          </a:bodyPr>
          <a:lstStyle/>
          <a:p>
            <a:pPr algn="ctr"/>
            <a:r>
              <a:rPr lang="en-US" sz="3400" b="1" dirty="0">
                <a:solidFill>
                  <a:schemeClr val="bg1"/>
                </a:solidFill>
              </a:rPr>
              <a:t>Source</a:t>
            </a:r>
            <a:r>
              <a:rPr lang="en-US" sz="3400" dirty="0">
                <a:solidFill>
                  <a:schemeClr val="bg1"/>
                </a:solidFill>
              </a:rPr>
              <a:t> </a:t>
            </a:r>
            <a:r>
              <a:rPr lang="en-US" sz="3400" dirty="0">
                <a:solidFill>
                  <a:schemeClr val="bg1"/>
                </a:solidFill>
                <a:sym typeface="Wingdings" panose="05000000000000000000" pitchFamily="2" charset="2"/>
              </a:rPr>
              <a:t> </a:t>
            </a:r>
            <a:r>
              <a:rPr lang="en-US" sz="3400" b="1" dirty="0">
                <a:solidFill>
                  <a:schemeClr val="bg1"/>
                </a:solidFill>
                <a:sym typeface="Wingdings" panose="05000000000000000000" pitchFamily="2" charset="2"/>
              </a:rPr>
              <a:t>Hope</a:t>
            </a:r>
            <a:r>
              <a:rPr lang="en-US" sz="3400" dirty="0">
                <a:solidFill>
                  <a:schemeClr val="bg1"/>
                </a:solidFill>
                <a:sym typeface="Wingdings" panose="05000000000000000000" pitchFamily="2" charset="2"/>
              </a:rPr>
              <a:t>  </a:t>
            </a:r>
            <a:r>
              <a:rPr lang="en-US" sz="3400" b="1" dirty="0">
                <a:solidFill>
                  <a:srgbClr val="FFFF00"/>
                </a:solidFill>
                <a:sym typeface="Wingdings" panose="05000000000000000000" pitchFamily="2" charset="2"/>
              </a:rPr>
              <a:t>Thankfulness</a:t>
            </a:r>
            <a:r>
              <a:rPr lang="en-US" sz="3400" dirty="0">
                <a:solidFill>
                  <a:srgbClr val="FFFF00"/>
                </a:solidFill>
                <a:sym typeface="Wingdings" panose="05000000000000000000" pitchFamily="2" charset="2"/>
              </a:rPr>
              <a:t> </a:t>
            </a:r>
            <a:r>
              <a:rPr lang="en-US" sz="3400" dirty="0">
                <a:solidFill>
                  <a:schemeClr val="bg1"/>
                </a:solidFill>
                <a:sym typeface="Wingdings" panose="05000000000000000000" pitchFamily="2" charset="2"/>
              </a:rPr>
              <a:t> </a:t>
            </a:r>
            <a:r>
              <a:rPr lang="en-US" sz="3400" b="1" dirty="0">
                <a:solidFill>
                  <a:schemeClr val="bg1"/>
                </a:solidFill>
                <a:sym typeface="Wingdings" panose="05000000000000000000" pitchFamily="2" charset="2"/>
              </a:rPr>
              <a:t>Inner Peace</a:t>
            </a:r>
            <a:endParaRPr lang="en-US" sz="3400" b="1" dirty="0">
              <a:solidFill>
                <a:schemeClr val="bg1"/>
              </a:solidFill>
            </a:endParaRPr>
          </a:p>
        </p:txBody>
      </p:sp>
    </p:spTree>
    <p:extLst>
      <p:ext uri="{BB962C8B-B14F-4D97-AF65-F5344CB8AC3E}">
        <p14:creationId xmlns:p14="http://schemas.microsoft.com/office/powerpoint/2010/main" val="527655077"/>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4464"/>
            <a:ext cx="9144000" cy="6001643"/>
          </a:xfrm>
          <a:prstGeom prst="rect">
            <a:avLst/>
          </a:prstGeom>
          <a:noFill/>
        </p:spPr>
        <p:txBody>
          <a:bodyPr wrap="square" rtlCol="0">
            <a:spAutoFit/>
          </a:bodyPr>
          <a:lstStyle/>
          <a:p>
            <a:r>
              <a:rPr lang="en-US" sz="3200" b="1" i="1" dirty="0">
                <a:solidFill>
                  <a:schemeClr val="accent6">
                    <a:lumMod val="60000"/>
                    <a:lumOff val="40000"/>
                  </a:schemeClr>
                </a:solidFill>
              </a:rPr>
              <a:t>Thankfulness Leads to Inner Peace</a:t>
            </a:r>
            <a:endParaRPr lang="en-US" sz="3200" i="1" dirty="0">
              <a:solidFill>
                <a:schemeClr val="accent6">
                  <a:lumMod val="60000"/>
                  <a:lumOff val="40000"/>
                </a:schemeClr>
              </a:solidFill>
            </a:endParaRPr>
          </a:p>
          <a:p>
            <a:endParaRPr lang="en-US" sz="3200" dirty="0" smtClean="0">
              <a:solidFill>
                <a:schemeClr val="bg1"/>
              </a:solidFill>
            </a:endParaRPr>
          </a:p>
          <a:p>
            <a:r>
              <a:rPr lang="en-US" sz="3200" dirty="0" smtClean="0">
                <a:solidFill>
                  <a:schemeClr val="bg1"/>
                </a:solidFill>
              </a:rPr>
              <a:t>Philippians </a:t>
            </a:r>
            <a:r>
              <a:rPr lang="en-US" sz="3200" dirty="0">
                <a:solidFill>
                  <a:schemeClr val="bg1"/>
                </a:solidFill>
              </a:rPr>
              <a:t>4.6-7 NET:  </a:t>
            </a:r>
          </a:p>
          <a:p>
            <a:endParaRPr lang="en-US" sz="3200" dirty="0" smtClean="0">
              <a:solidFill>
                <a:schemeClr val="bg1"/>
              </a:solidFill>
            </a:endParaRPr>
          </a:p>
          <a:p>
            <a:r>
              <a:rPr lang="en-US" sz="3200" dirty="0" smtClean="0">
                <a:solidFill>
                  <a:schemeClr val="bg1"/>
                </a:solidFill>
              </a:rPr>
              <a:t>Do </a:t>
            </a:r>
            <a:r>
              <a:rPr lang="en-US" sz="3200" dirty="0">
                <a:solidFill>
                  <a:schemeClr val="bg1"/>
                </a:solidFill>
              </a:rPr>
              <a:t>not be anxious about anything. </a:t>
            </a:r>
          </a:p>
          <a:p>
            <a:endParaRPr lang="en-US" sz="3200" dirty="0" smtClean="0">
              <a:solidFill>
                <a:schemeClr val="bg1"/>
              </a:solidFill>
            </a:endParaRPr>
          </a:p>
          <a:p>
            <a:r>
              <a:rPr lang="en-US" sz="3200" dirty="0" smtClean="0">
                <a:solidFill>
                  <a:schemeClr val="bg1"/>
                </a:solidFill>
              </a:rPr>
              <a:t>Instead</a:t>
            </a:r>
            <a:r>
              <a:rPr lang="en-US" sz="3200" dirty="0">
                <a:solidFill>
                  <a:schemeClr val="bg1"/>
                </a:solidFill>
              </a:rPr>
              <a:t>, in every situation, through prayer and petition with thanksgiving, tell your requests to God.  </a:t>
            </a:r>
          </a:p>
          <a:p>
            <a:endParaRPr lang="en-US" sz="3200" dirty="0" smtClean="0">
              <a:solidFill>
                <a:schemeClr val="bg1"/>
              </a:solidFill>
            </a:endParaRPr>
          </a:p>
          <a:p>
            <a:r>
              <a:rPr lang="en-US" sz="3200" dirty="0" smtClean="0">
                <a:solidFill>
                  <a:schemeClr val="bg1"/>
                </a:solidFill>
              </a:rPr>
              <a:t>And </a:t>
            </a:r>
            <a:r>
              <a:rPr lang="en-US" sz="3200" dirty="0">
                <a:solidFill>
                  <a:schemeClr val="bg1"/>
                </a:solidFill>
              </a:rPr>
              <a:t>the peace of God that surpasses all understanding will guard your hearts and minds in Christ Jesus.</a:t>
            </a:r>
          </a:p>
        </p:txBody>
      </p:sp>
    </p:spTree>
    <p:extLst>
      <p:ext uri="{BB962C8B-B14F-4D97-AF65-F5344CB8AC3E}">
        <p14:creationId xmlns:p14="http://schemas.microsoft.com/office/powerpoint/2010/main" val="137227328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1" cy="6986528"/>
          </a:xfrm>
          <a:prstGeom prst="rect">
            <a:avLst/>
          </a:prstGeom>
          <a:noFill/>
        </p:spPr>
        <p:txBody>
          <a:bodyPr wrap="square" rtlCol="0">
            <a:spAutoFit/>
          </a:bodyPr>
          <a:lstStyle/>
          <a:p>
            <a:r>
              <a:rPr lang="en-US" sz="3200" b="1" i="1" dirty="0">
                <a:solidFill>
                  <a:schemeClr val="accent6">
                    <a:lumMod val="60000"/>
                    <a:lumOff val="40000"/>
                  </a:schemeClr>
                </a:solidFill>
              </a:rPr>
              <a:t>Thankfulness Leads to Inner Peace</a:t>
            </a:r>
            <a:endParaRPr lang="en-US" sz="3200" i="1" dirty="0">
              <a:solidFill>
                <a:schemeClr val="accent6">
                  <a:lumMod val="60000"/>
                  <a:lumOff val="40000"/>
                </a:schemeClr>
              </a:solidFill>
            </a:endParaRPr>
          </a:p>
          <a:p>
            <a:endParaRPr lang="en-US" sz="3200" dirty="0" smtClean="0">
              <a:solidFill>
                <a:schemeClr val="bg1"/>
              </a:solidFill>
            </a:endParaRPr>
          </a:p>
          <a:p>
            <a:r>
              <a:rPr lang="en-US" sz="3200" dirty="0" smtClean="0">
                <a:solidFill>
                  <a:schemeClr val="bg1"/>
                </a:solidFill>
              </a:rPr>
              <a:t>Colossians </a:t>
            </a:r>
            <a:r>
              <a:rPr lang="en-US" sz="3200" dirty="0">
                <a:solidFill>
                  <a:schemeClr val="bg1"/>
                </a:solidFill>
              </a:rPr>
              <a:t>3.15-17 NET:  Let the peace of Christ be in control in your heart (for you were in fact called as one body to this peace), and be thankful.  </a:t>
            </a:r>
          </a:p>
          <a:p>
            <a:endParaRPr lang="en-US" sz="3200" dirty="0" smtClean="0">
              <a:solidFill>
                <a:schemeClr val="bg1"/>
              </a:solidFill>
            </a:endParaRPr>
          </a:p>
          <a:p>
            <a:r>
              <a:rPr lang="en-US" sz="3200" dirty="0" smtClean="0">
                <a:solidFill>
                  <a:schemeClr val="bg1"/>
                </a:solidFill>
              </a:rPr>
              <a:t>Let </a:t>
            </a:r>
            <a:r>
              <a:rPr lang="en-US" sz="3200" dirty="0">
                <a:solidFill>
                  <a:schemeClr val="bg1"/>
                </a:solidFill>
              </a:rPr>
              <a:t>the word of Christ dwell in you richly, teaching and exhorting one another with all wisdom, singing psalms, hymns, and spiritual songs, all with grace in your hearts to God.  </a:t>
            </a:r>
          </a:p>
          <a:p>
            <a:endParaRPr lang="en-US" sz="3200" dirty="0" smtClean="0">
              <a:solidFill>
                <a:schemeClr val="bg1"/>
              </a:solidFill>
            </a:endParaRPr>
          </a:p>
          <a:p>
            <a:r>
              <a:rPr lang="en-US" sz="3200" dirty="0" smtClean="0">
                <a:solidFill>
                  <a:schemeClr val="bg1"/>
                </a:solidFill>
              </a:rPr>
              <a:t>And </a:t>
            </a:r>
            <a:r>
              <a:rPr lang="en-US" sz="3200" dirty="0">
                <a:solidFill>
                  <a:schemeClr val="bg1"/>
                </a:solidFill>
              </a:rPr>
              <a:t>whatever you do in word or deed, do it all in the name of the Lord Jesus, giving thanks to God the Father through him.</a:t>
            </a:r>
          </a:p>
        </p:txBody>
      </p:sp>
    </p:spTree>
    <p:extLst>
      <p:ext uri="{BB962C8B-B14F-4D97-AF65-F5344CB8AC3E}">
        <p14:creationId xmlns:p14="http://schemas.microsoft.com/office/powerpoint/2010/main" val="269770817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61160"/>
            <a:ext cx="9144001" cy="4524315"/>
          </a:xfrm>
          <a:prstGeom prst="rect">
            <a:avLst/>
          </a:prstGeom>
          <a:noFill/>
        </p:spPr>
        <p:txBody>
          <a:bodyPr wrap="square" rtlCol="0">
            <a:spAutoFit/>
          </a:bodyPr>
          <a:lstStyle/>
          <a:p>
            <a:r>
              <a:rPr lang="en-US" sz="3200" b="1" i="1" dirty="0">
                <a:solidFill>
                  <a:schemeClr val="accent6">
                    <a:lumMod val="60000"/>
                    <a:lumOff val="40000"/>
                  </a:schemeClr>
                </a:solidFill>
              </a:rPr>
              <a:t>Hope Leads to Thankfulness</a:t>
            </a:r>
            <a:endParaRPr lang="en-US" sz="3200" i="1" dirty="0">
              <a:solidFill>
                <a:schemeClr val="accent6">
                  <a:lumMod val="60000"/>
                  <a:lumOff val="40000"/>
                </a:schemeClr>
              </a:solidFill>
            </a:endParaRPr>
          </a:p>
          <a:p>
            <a:pPr lvl="0"/>
            <a:endParaRPr lang="en-US" sz="3200" dirty="0" smtClean="0">
              <a:solidFill>
                <a:schemeClr val="bg1"/>
              </a:solidFill>
            </a:endParaRPr>
          </a:p>
          <a:p>
            <a:pPr lvl="0"/>
            <a:r>
              <a:rPr lang="en-US" sz="3200" dirty="0" smtClean="0">
                <a:solidFill>
                  <a:schemeClr val="bg1"/>
                </a:solidFill>
              </a:rPr>
              <a:t>Psalms </a:t>
            </a:r>
            <a:r>
              <a:rPr lang="en-US" sz="3200" dirty="0">
                <a:solidFill>
                  <a:schemeClr val="bg1"/>
                </a:solidFill>
              </a:rPr>
              <a:t>119.49-50 NET:  </a:t>
            </a:r>
          </a:p>
          <a:p>
            <a:pPr lvl="0"/>
            <a:endParaRPr lang="en-US" sz="3200" dirty="0">
              <a:solidFill>
                <a:schemeClr val="bg1"/>
              </a:solidFill>
            </a:endParaRPr>
          </a:p>
          <a:p>
            <a:pPr lvl="0"/>
            <a:r>
              <a:rPr lang="en-US" sz="3200" dirty="0">
                <a:solidFill>
                  <a:schemeClr val="bg1"/>
                </a:solidFill>
              </a:rPr>
              <a:t>Remember your word to your servant, for you have given me hope.  </a:t>
            </a:r>
          </a:p>
          <a:p>
            <a:pPr lvl="0"/>
            <a:endParaRPr lang="en-US" sz="3200" dirty="0">
              <a:solidFill>
                <a:schemeClr val="bg1"/>
              </a:solidFill>
            </a:endParaRPr>
          </a:p>
          <a:p>
            <a:pPr lvl="0"/>
            <a:r>
              <a:rPr lang="en-US" sz="3200" dirty="0">
                <a:solidFill>
                  <a:schemeClr val="bg1"/>
                </a:solidFill>
              </a:rPr>
              <a:t>This is what comforts me in my trouble, for your promise revives me.</a:t>
            </a:r>
          </a:p>
        </p:txBody>
      </p:sp>
    </p:spTree>
    <p:extLst>
      <p:ext uri="{BB962C8B-B14F-4D97-AF65-F5344CB8AC3E}">
        <p14:creationId xmlns:p14="http://schemas.microsoft.com/office/powerpoint/2010/main" val="281616350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06631"/>
            <a:ext cx="9144000" cy="4031873"/>
          </a:xfrm>
          <a:prstGeom prst="rect">
            <a:avLst/>
          </a:prstGeom>
          <a:noFill/>
        </p:spPr>
        <p:txBody>
          <a:bodyPr wrap="square" rtlCol="0">
            <a:spAutoFit/>
          </a:bodyPr>
          <a:lstStyle/>
          <a:p>
            <a:r>
              <a:rPr lang="en-US" sz="3200" b="1" i="1" dirty="0">
                <a:solidFill>
                  <a:schemeClr val="accent6">
                    <a:lumMod val="60000"/>
                    <a:lumOff val="40000"/>
                  </a:schemeClr>
                </a:solidFill>
              </a:rPr>
              <a:t>Hope Leads to Thankfulness</a:t>
            </a:r>
            <a:endParaRPr lang="en-US" sz="3200" i="1" dirty="0">
              <a:solidFill>
                <a:schemeClr val="accent6">
                  <a:lumMod val="60000"/>
                  <a:lumOff val="40000"/>
                </a:schemeClr>
              </a:solidFill>
            </a:endParaRPr>
          </a:p>
          <a:p>
            <a:pPr lvl="0"/>
            <a:endParaRPr lang="en-US" sz="3200" dirty="0">
              <a:solidFill>
                <a:schemeClr val="bg1"/>
              </a:solidFill>
            </a:endParaRPr>
          </a:p>
          <a:p>
            <a:pPr lvl="0"/>
            <a:r>
              <a:rPr lang="en-US" sz="3200" dirty="0" smtClean="0">
                <a:solidFill>
                  <a:schemeClr val="bg1"/>
                </a:solidFill>
              </a:rPr>
              <a:t>Romans </a:t>
            </a:r>
            <a:r>
              <a:rPr lang="en-US" sz="3200" dirty="0">
                <a:solidFill>
                  <a:schemeClr val="bg1"/>
                </a:solidFill>
              </a:rPr>
              <a:t>15.4 NET:   </a:t>
            </a:r>
            <a:endParaRPr lang="en-US" sz="3200" dirty="0" smtClean="0">
              <a:solidFill>
                <a:schemeClr val="bg1"/>
              </a:solidFill>
            </a:endParaRPr>
          </a:p>
          <a:p>
            <a:pPr lvl="0"/>
            <a:endParaRPr lang="en-US" sz="3200" dirty="0">
              <a:solidFill>
                <a:schemeClr val="bg1"/>
              </a:solidFill>
            </a:endParaRPr>
          </a:p>
          <a:p>
            <a:pPr lvl="0"/>
            <a:r>
              <a:rPr lang="en-US" sz="3200" dirty="0" smtClean="0">
                <a:solidFill>
                  <a:schemeClr val="bg1"/>
                </a:solidFill>
              </a:rPr>
              <a:t>For </a:t>
            </a:r>
            <a:r>
              <a:rPr lang="en-US" sz="3200" dirty="0">
                <a:solidFill>
                  <a:schemeClr val="bg1"/>
                </a:solidFill>
              </a:rPr>
              <a:t>everything that was written in former times was written for our instruction, so that through endurance and through encouragement of the scriptures we may have hope.</a:t>
            </a:r>
          </a:p>
        </p:txBody>
      </p:sp>
    </p:spTree>
    <p:extLst>
      <p:ext uri="{BB962C8B-B14F-4D97-AF65-F5344CB8AC3E}">
        <p14:creationId xmlns:p14="http://schemas.microsoft.com/office/powerpoint/2010/main" val="3297366090"/>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617196"/>
          </a:xfrm>
          <a:prstGeom prst="rect">
            <a:avLst/>
          </a:prstGeom>
          <a:noFill/>
        </p:spPr>
        <p:txBody>
          <a:bodyPr wrap="square" rtlCol="0">
            <a:spAutoFit/>
          </a:bodyPr>
          <a:lstStyle/>
          <a:p>
            <a:pPr lvl="0"/>
            <a:r>
              <a:rPr lang="en-US" sz="3200" b="1" i="1" dirty="0">
                <a:solidFill>
                  <a:schemeClr val="accent6">
                    <a:lumMod val="60000"/>
                    <a:lumOff val="40000"/>
                  </a:schemeClr>
                </a:solidFill>
              </a:rPr>
              <a:t>The Gospel Promise leads to </a:t>
            </a:r>
            <a:r>
              <a:rPr lang="en-US" sz="3200" b="1" i="1" dirty="0" smtClean="0">
                <a:solidFill>
                  <a:schemeClr val="accent6">
                    <a:lumMod val="60000"/>
                    <a:lumOff val="40000"/>
                  </a:schemeClr>
                </a:solidFill>
              </a:rPr>
              <a:t>Hope</a:t>
            </a:r>
          </a:p>
          <a:p>
            <a:pPr lvl="0"/>
            <a:endParaRPr lang="en-US" sz="2000" dirty="0">
              <a:solidFill>
                <a:schemeClr val="bg1"/>
              </a:solidFill>
            </a:endParaRPr>
          </a:p>
          <a:p>
            <a:pPr lvl="0"/>
            <a:r>
              <a:rPr lang="en-US" sz="3200" dirty="0" smtClean="0">
                <a:solidFill>
                  <a:schemeClr val="bg1"/>
                </a:solidFill>
              </a:rPr>
              <a:t>1 </a:t>
            </a:r>
            <a:r>
              <a:rPr lang="en-US" sz="3200" dirty="0">
                <a:solidFill>
                  <a:schemeClr val="bg1"/>
                </a:solidFill>
              </a:rPr>
              <a:t>Peter 1.3-6 NET:   Blessed be the God and Father of our Lord Jesus Christ</a:t>
            </a:r>
            <a:r>
              <a:rPr lang="en-US" sz="3200" dirty="0" smtClean="0">
                <a:solidFill>
                  <a:schemeClr val="bg1"/>
                </a:solidFill>
              </a:rPr>
              <a:t>!</a:t>
            </a:r>
          </a:p>
          <a:p>
            <a:pPr lvl="0"/>
            <a:r>
              <a:rPr lang="en-US" sz="2000" dirty="0" smtClean="0">
                <a:solidFill>
                  <a:schemeClr val="bg1"/>
                </a:solidFill>
              </a:rPr>
              <a:t> </a:t>
            </a:r>
            <a:endParaRPr lang="en-US" sz="2000" dirty="0">
              <a:solidFill>
                <a:schemeClr val="bg1"/>
              </a:solidFill>
            </a:endParaRPr>
          </a:p>
          <a:p>
            <a:r>
              <a:rPr lang="en-US" sz="3200" u="sng" dirty="0">
                <a:solidFill>
                  <a:srgbClr val="FFFF00"/>
                </a:solidFill>
              </a:rPr>
              <a:t>By his great mercy he gave us new birth into a living hope through the resurrection of Jesus Christ from the dead</a:t>
            </a:r>
            <a:r>
              <a:rPr lang="en-US" sz="3200" dirty="0">
                <a:solidFill>
                  <a:schemeClr val="bg1"/>
                </a:solidFill>
              </a:rPr>
              <a:t>, that is, into an inheritance imperishable, undefiled, and unfading. It is reserved in heaven for you, who by God's power are protected through faith for a salvation ready to be revealed in the last time.  </a:t>
            </a:r>
            <a:endParaRPr lang="en-US" sz="3200" dirty="0" smtClean="0">
              <a:solidFill>
                <a:schemeClr val="bg1"/>
              </a:solidFill>
            </a:endParaRPr>
          </a:p>
          <a:p>
            <a:endParaRPr lang="en-US" sz="2000" dirty="0">
              <a:solidFill>
                <a:schemeClr val="bg1"/>
              </a:solidFill>
            </a:endParaRPr>
          </a:p>
          <a:p>
            <a:r>
              <a:rPr lang="en-US" sz="3200" u="sng" dirty="0">
                <a:solidFill>
                  <a:srgbClr val="FFFF00"/>
                </a:solidFill>
              </a:rPr>
              <a:t>This brings you great joy, although you may have to suffer for a short time in various trials.</a:t>
            </a:r>
          </a:p>
        </p:txBody>
      </p:sp>
    </p:spTree>
    <p:extLst>
      <p:ext uri="{BB962C8B-B14F-4D97-AF65-F5344CB8AC3E}">
        <p14:creationId xmlns:p14="http://schemas.microsoft.com/office/powerpoint/2010/main" val="284835834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32530"/>
          </a:xfrm>
          <a:prstGeom prst="rect">
            <a:avLst/>
          </a:prstGeom>
          <a:noFill/>
        </p:spPr>
        <p:txBody>
          <a:bodyPr wrap="square" rtlCol="0">
            <a:spAutoFit/>
          </a:bodyPr>
          <a:lstStyle/>
          <a:p>
            <a:pPr lvl="0"/>
            <a:r>
              <a:rPr lang="en-US" sz="3200" b="1" i="1" dirty="0">
                <a:solidFill>
                  <a:schemeClr val="accent6">
                    <a:lumMod val="60000"/>
                    <a:lumOff val="40000"/>
                  </a:schemeClr>
                </a:solidFill>
              </a:rPr>
              <a:t>The Gospel Promise leads to Hope</a:t>
            </a:r>
          </a:p>
          <a:p>
            <a:pPr lvl="0"/>
            <a:endParaRPr lang="en-US" sz="2000" dirty="0">
              <a:solidFill>
                <a:schemeClr val="bg1"/>
              </a:solidFill>
            </a:endParaRPr>
          </a:p>
          <a:p>
            <a:pPr lvl="0"/>
            <a:r>
              <a:rPr lang="en-US" sz="3200" dirty="0" smtClean="0">
                <a:solidFill>
                  <a:schemeClr val="bg1"/>
                </a:solidFill>
              </a:rPr>
              <a:t>1 </a:t>
            </a:r>
            <a:r>
              <a:rPr lang="en-US" sz="3200" dirty="0">
                <a:solidFill>
                  <a:schemeClr val="bg1"/>
                </a:solidFill>
              </a:rPr>
              <a:t>Peter 1.3-6 NET:   Blessed be the God and Father of our Lord Jesus Christ</a:t>
            </a:r>
            <a:r>
              <a:rPr lang="en-US" sz="3200" dirty="0" smtClean="0">
                <a:solidFill>
                  <a:schemeClr val="bg1"/>
                </a:solidFill>
              </a:rPr>
              <a:t>!</a:t>
            </a:r>
          </a:p>
          <a:p>
            <a:pPr lvl="0"/>
            <a:r>
              <a:rPr lang="en-US" sz="2000" dirty="0" smtClean="0">
                <a:solidFill>
                  <a:schemeClr val="bg1"/>
                </a:solidFill>
              </a:rPr>
              <a:t> </a:t>
            </a:r>
            <a:endParaRPr lang="en-US" sz="2000" dirty="0">
              <a:solidFill>
                <a:schemeClr val="bg1"/>
              </a:solidFill>
            </a:endParaRPr>
          </a:p>
          <a:p>
            <a:r>
              <a:rPr lang="en-US" sz="3200" dirty="0">
                <a:solidFill>
                  <a:schemeClr val="bg1"/>
                </a:solidFill>
              </a:rPr>
              <a:t>By his great mercy he gave us new birth into a living hope through the resurrection of Jesus Christ from the dead, </a:t>
            </a:r>
            <a:r>
              <a:rPr lang="en-US" sz="3200" u="sng" dirty="0">
                <a:solidFill>
                  <a:srgbClr val="FFFF00"/>
                </a:solidFill>
              </a:rPr>
              <a:t>that is, into an inheritance imperishable, undefiled, and unfading. It is reserved in heaven for you, who by God's power are protected through faith for a salvation ready to be revealed in the last time</a:t>
            </a:r>
            <a:r>
              <a:rPr lang="en-US" sz="3200" dirty="0">
                <a:solidFill>
                  <a:schemeClr val="bg1"/>
                </a:solidFill>
              </a:rPr>
              <a:t>.  </a:t>
            </a:r>
            <a:endParaRPr lang="en-US" sz="3200" dirty="0" smtClean="0">
              <a:solidFill>
                <a:schemeClr val="bg1"/>
              </a:solidFill>
            </a:endParaRPr>
          </a:p>
          <a:p>
            <a:endParaRPr lang="en-US" sz="2000" dirty="0">
              <a:solidFill>
                <a:schemeClr val="bg1"/>
              </a:solidFill>
            </a:endParaRPr>
          </a:p>
          <a:p>
            <a:r>
              <a:rPr lang="en-US" sz="3200" u="sng" dirty="0">
                <a:solidFill>
                  <a:srgbClr val="FFFF00"/>
                </a:solidFill>
              </a:rPr>
              <a:t>This brings you great joy</a:t>
            </a:r>
            <a:r>
              <a:rPr lang="en-US" sz="3200" dirty="0">
                <a:solidFill>
                  <a:schemeClr val="bg1"/>
                </a:solidFill>
              </a:rPr>
              <a:t>, although you may have to suffer for a short time in various trials.</a:t>
            </a:r>
          </a:p>
        </p:txBody>
      </p:sp>
    </p:spTree>
    <p:extLst>
      <p:ext uri="{BB962C8B-B14F-4D97-AF65-F5344CB8AC3E}">
        <p14:creationId xmlns:p14="http://schemas.microsoft.com/office/powerpoint/2010/main" val="3993392303"/>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01862"/>
          </a:xfrm>
          <a:prstGeom prst="rect">
            <a:avLst/>
          </a:prstGeom>
          <a:noFill/>
        </p:spPr>
        <p:txBody>
          <a:bodyPr wrap="square" rtlCol="0">
            <a:spAutoFit/>
          </a:bodyPr>
          <a:lstStyle/>
          <a:p>
            <a:pPr lvl="0"/>
            <a:r>
              <a:rPr lang="en-US" sz="3200" b="1" i="1" dirty="0">
                <a:solidFill>
                  <a:schemeClr val="accent6">
                    <a:lumMod val="60000"/>
                    <a:lumOff val="40000"/>
                  </a:schemeClr>
                </a:solidFill>
              </a:rPr>
              <a:t>The Gospel Promise leads to Hope</a:t>
            </a:r>
          </a:p>
          <a:p>
            <a:pPr lvl="0"/>
            <a:endParaRPr lang="en-US" sz="2000" dirty="0">
              <a:solidFill>
                <a:schemeClr val="bg1"/>
              </a:solidFill>
            </a:endParaRPr>
          </a:p>
          <a:p>
            <a:pPr lvl="0"/>
            <a:r>
              <a:rPr lang="en-US" sz="3200" dirty="0" smtClean="0">
                <a:solidFill>
                  <a:schemeClr val="bg1"/>
                </a:solidFill>
              </a:rPr>
              <a:t>Romans </a:t>
            </a:r>
            <a:r>
              <a:rPr lang="en-US" sz="3200" dirty="0">
                <a:solidFill>
                  <a:schemeClr val="bg1"/>
                </a:solidFill>
              </a:rPr>
              <a:t>5.1-6 NET:  Therefore, since we have been declared righteous by faith, we have peace with God through our Lord Jesus Christ, through whom we have also obtained access by faith into this grace in which we stand, and we rejoice in the hope of God's glory.  Not only this, but we also rejoice in sufferings, knowing that suffering produces endurance, and endurance, character, and character, hope.  And hope does not disappoint, because the love of God has been poured out in our hearts through the Holy Spirit who was given to us.  </a:t>
            </a:r>
            <a:r>
              <a:rPr lang="en-US" sz="3200" u="sng" dirty="0">
                <a:solidFill>
                  <a:srgbClr val="FFFF00"/>
                </a:solidFill>
              </a:rPr>
              <a:t>For while we were still helpless, at the right time Christ died for the ungodly</a:t>
            </a:r>
            <a:r>
              <a:rPr lang="en-US" sz="3200" dirty="0">
                <a:solidFill>
                  <a:schemeClr val="bg1"/>
                </a:solidFill>
              </a:rPr>
              <a:t>.</a:t>
            </a:r>
          </a:p>
        </p:txBody>
      </p:sp>
    </p:spTree>
    <p:extLst>
      <p:ext uri="{BB962C8B-B14F-4D97-AF65-F5344CB8AC3E}">
        <p14:creationId xmlns:p14="http://schemas.microsoft.com/office/powerpoint/2010/main" val="425357698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TotalTime>
  <Words>867</Words>
  <Application>Microsoft Office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14</cp:revision>
  <dcterms:created xsi:type="dcterms:W3CDTF">2014-11-24T15:06:16Z</dcterms:created>
  <dcterms:modified xsi:type="dcterms:W3CDTF">2015-11-10T19:39:24Z</dcterms:modified>
</cp:coreProperties>
</file>